
<file path=[Content_Types].xml><?xml version="1.0" encoding="utf-8"?>
<Types xmlns="http://schemas.openxmlformats.org/package/2006/content-types">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SemiBold" pitchFamily="34" charset="0"/>
      <p:bold r:id="rId32"/>
      <p:boldItalic r:id="rId33"/>
    </p:embeddedFont>
    <p:embeddedFont>
      <p:font typeface="Open Sans" pitchFamily="34" charset="0"/>
      <p:regular r:id="rId34"/>
      <p:bold r:id="rId35"/>
      <p:italic r:id="rId36"/>
    </p:embeddedFont>
    <p:embeddedFont>
      <p:font typeface="Calibri" pitchFamily="34" charset="0"/>
      <p:regular r:id="rId37"/>
      <p:bold r:id="rId38"/>
      <p:italic r:id="rId39"/>
      <p:boldItalic r:id="rId40"/>
    </p:embeddedFont>
    <p:embeddedFont>
      <p:font typeface="Google Sans Medium"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35"/>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1f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1f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4c37861fa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4c37861f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c37861f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c37861f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c37861fa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c37861f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c37861f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c37861f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4c37861f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4c37861f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1fa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c37861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4c37861f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4c37861f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c37861fa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c37861f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1f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1f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4c37861f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4c37861fa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4c37861fa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4c37861f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c37861fa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c37861fa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1f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1f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c37861f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c37861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1fa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1f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4c37861f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4c37861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4c37861fa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4c37861fa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4c37861fa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4c37861f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1fa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1f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1f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1f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1f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1f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1fa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1f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1f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1f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c37861fa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c37861fa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c37861fa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4c37861f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hyperlink" Target="https://www.figma.com/proto/ArRiOT6NftPEaqVBhvQeQ9/Lm10-responsive-web-design?type=design&amp;node-id=30-434&amp;t=ZgIUgefKWuw1UGp4-1&amp;scaling=min-zoom&amp;page-id=30:2&amp;starting-point-node-id=30:434&amp;mode=desig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proto/ArRiOT6NftPEaqVBhvQeQ9/Lm10-responsive-web-design?type=design&amp;node-id=58-2323&amp;t=Mqe1fAiGrMN4djEd-1&amp;scaling=min-zoom&amp;page-id=58:2322&amp;starting-point-node-id=58:2323&amp;mode=design" TargetMode="External"/><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hyperlink" Target="mailto:jaberson98@gmail.com" TargetMode="External"/><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75" y="1819750"/>
            <a:ext cx="7536300" cy="738900"/>
          </a:xfrm>
          <a:prstGeom prst="rect">
            <a:avLst/>
          </a:prstGeom>
          <a:noFill/>
          <a:ln>
            <a:noFill/>
          </a:ln>
        </p:spPr>
        <p:txBody>
          <a:bodyPr spcFirstLastPara="1" wrap="square" lIns="0" tIns="91425" rIns="91425" bIns="91425" anchor="t" anchorCtr="0">
            <a:spAutoFit/>
          </a:bodyPr>
          <a:lstStyle/>
          <a:p>
            <a:pPr lvl="0"/>
            <a:r>
              <a:rPr lang="en-US" sz="3600" dirty="0" smtClean="0">
                <a:solidFill>
                  <a:srgbClr val="FFFFFF"/>
                </a:solidFill>
                <a:latin typeface="Open Sans SemiBold"/>
                <a:ea typeface="Open Sans SemiBold"/>
                <a:cs typeface="Open Sans SemiBold"/>
                <a:sym typeface="Open Sans SemiBold"/>
              </a:rPr>
              <a:t>Lm10 Menswear Website Design</a:t>
            </a:r>
            <a:endParaRPr sz="3600" dirty="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Jaberson J</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1"/>
        <p:cNvGrpSpPr/>
        <p:nvPr/>
      </p:nvGrpSpPr>
      <p:grpSpPr>
        <a:xfrm>
          <a:off x="0" y="0"/>
          <a:ext cx="0" cy="0"/>
          <a:chOff x="0" y="0"/>
          <a:chExt cx="0" cy="0"/>
        </a:xfrm>
      </p:grpSpPr>
      <p:sp>
        <p:nvSpPr>
          <p:cNvPr id="242" name="Google Shape;242;p48"/>
          <p:cNvSpPr txBox="1"/>
          <p:nvPr/>
        </p:nvSpPr>
        <p:spPr>
          <a:xfrm>
            <a:off x="3721275" y="1886850"/>
            <a:ext cx="63021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51" name="Google Shape;251;p49"/>
          <p:cNvSpPr txBox="1"/>
          <p:nvPr/>
        </p:nvSpPr>
        <p:spPr>
          <a:xfrm>
            <a:off x="487194" y="1319350"/>
            <a:ext cx="3363445" cy="3416290"/>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Difficulty with website navigation was a primary pain point for users, so I used that knowledge to create a sitemap. </a:t>
            </a:r>
          </a:p>
          <a:p>
            <a:pPr lvl="0">
              <a:lnSpc>
                <a:spcPct val="150000"/>
              </a:lnSpc>
              <a:buClr>
                <a:schemeClr val="dk1"/>
              </a:buClr>
              <a:buSzPts val="1100"/>
            </a:pPr>
            <a:endParaRPr lang="en-US" dirty="0" smtClean="0">
              <a:solidFill>
                <a:srgbClr val="5F6368"/>
              </a:solidFill>
              <a:latin typeface="Open Sans"/>
              <a:ea typeface="Open Sans"/>
              <a:cs typeface="Open Sans"/>
              <a:sym typeface="Open Sans"/>
            </a:endParaRPr>
          </a:p>
          <a:p>
            <a:pPr lvl="0">
              <a:lnSpc>
                <a:spcPct val="150000"/>
              </a:lnSpc>
              <a:buClr>
                <a:schemeClr val="dk1"/>
              </a:buClr>
              <a:buSzPts val="1100"/>
            </a:pPr>
            <a:r>
              <a:rPr lang="en-US" dirty="0" smtClean="0">
                <a:solidFill>
                  <a:srgbClr val="5F6368"/>
                </a:solidFill>
                <a:latin typeface="Open Sans"/>
                <a:ea typeface="Open Sans"/>
                <a:cs typeface="Open Sans"/>
                <a:sym typeface="Open Sans"/>
              </a:rPr>
              <a:t>My goal here was to make strategic information architecture decisions that would improve overall website navigation. The structure I chose was designed to make things simple and easy. </a:t>
            </a:r>
            <a:endParaRPr lang="en-US" dirty="0"/>
          </a:p>
        </p:txBody>
      </p:sp>
      <p:pic>
        <p:nvPicPr>
          <p:cNvPr id="4098" name="Picture 2"/>
          <p:cNvPicPr>
            <a:picLocks noChangeAspect="1" noChangeArrowheads="1"/>
          </p:cNvPicPr>
          <p:nvPr/>
        </p:nvPicPr>
        <p:blipFill>
          <a:blip r:embed="rId3"/>
          <a:srcRect/>
          <a:stretch>
            <a:fillRect/>
          </a:stretch>
        </p:blipFill>
        <p:spPr bwMode="auto">
          <a:xfrm>
            <a:off x="4284229" y="473798"/>
            <a:ext cx="4564063" cy="410051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51"/>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7" name="Google Shape;267;p51"/>
          <p:cNvSpPr txBox="1"/>
          <p:nvPr/>
        </p:nvSpPr>
        <p:spPr>
          <a:xfrm>
            <a:off x="517675" y="1522550"/>
            <a:ext cx="2655016" cy="2446793"/>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Because LM10 Men’s wear customers access the site on a variety of different devices, I started to work on designs for additional screen sizes to make sure the site would be fully responsive. </a:t>
            </a:r>
            <a:endParaRPr lang="en-US" dirty="0">
              <a:solidFill>
                <a:srgbClr val="5F6368"/>
              </a:solidFill>
              <a:latin typeface="Open Sans"/>
              <a:ea typeface="Open Sans"/>
              <a:cs typeface="Open Sans"/>
              <a:sym typeface="Open Sans"/>
            </a:endParaRPr>
          </a:p>
        </p:txBody>
      </p:sp>
      <p:pic>
        <p:nvPicPr>
          <p:cNvPr id="1026" name="Picture 2" descr="C:\Users\jaberson.j\Downloads\IMG_20230817_144712.jpg"/>
          <p:cNvPicPr>
            <a:picLocks noChangeAspect="1" noChangeArrowheads="1"/>
          </p:cNvPicPr>
          <p:nvPr/>
        </p:nvPicPr>
        <p:blipFill>
          <a:blip r:embed="rId3"/>
          <a:srcRect/>
          <a:stretch>
            <a:fillRect/>
          </a:stretch>
        </p:blipFill>
        <p:spPr bwMode="auto">
          <a:xfrm>
            <a:off x="3804036" y="1684916"/>
            <a:ext cx="4898004" cy="220890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4" name="Google Shape;274;p52"/>
          <p:cNvSpPr txBox="1"/>
          <p:nvPr/>
        </p:nvSpPr>
        <p:spPr>
          <a:xfrm>
            <a:off x="517674" y="1201818"/>
            <a:ext cx="2952889" cy="3739455"/>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Moving from paper to digital wireframes made it easy to understand how the redesign could help address user pain points and improve the user experience. </a:t>
            </a:r>
          </a:p>
          <a:p>
            <a:pPr lvl="0">
              <a:lnSpc>
                <a:spcPct val="150000"/>
              </a:lnSpc>
              <a:buClr>
                <a:schemeClr val="dk1"/>
              </a:buClr>
              <a:buSzPts val="1100"/>
            </a:pPr>
            <a:endParaRPr lang="en-US" dirty="0" smtClean="0">
              <a:solidFill>
                <a:srgbClr val="5F6368"/>
              </a:solidFill>
              <a:latin typeface="Open Sans"/>
              <a:ea typeface="Open Sans"/>
              <a:cs typeface="Open Sans"/>
              <a:sym typeface="Open Sans"/>
            </a:endParaRPr>
          </a:p>
          <a:p>
            <a:pPr lvl="0">
              <a:lnSpc>
                <a:spcPct val="150000"/>
              </a:lnSpc>
              <a:buClr>
                <a:schemeClr val="dk1"/>
              </a:buClr>
              <a:buSzPts val="1100"/>
            </a:pPr>
            <a:r>
              <a:rPr lang="en-US" dirty="0" smtClean="0">
                <a:solidFill>
                  <a:srgbClr val="5F6368"/>
                </a:solidFill>
                <a:latin typeface="Open Sans"/>
                <a:ea typeface="Open Sans"/>
                <a:cs typeface="Open Sans"/>
                <a:sym typeface="Open Sans"/>
              </a:rPr>
              <a:t>Prioritizing useful button locations and visual element placement on the home page was a key part of my strategy.</a:t>
            </a:r>
            <a:endParaRPr lang="en-US" dirty="0">
              <a:solidFill>
                <a:srgbClr val="5F6368"/>
              </a:solidFill>
              <a:latin typeface="Open Sans"/>
              <a:ea typeface="Open Sans"/>
              <a:cs typeface="Open Sans"/>
              <a:sym typeface="Open Sans"/>
            </a:endParaRPr>
          </a:p>
        </p:txBody>
      </p:sp>
      <p:sp>
        <p:nvSpPr>
          <p:cNvPr id="277" name="Google Shape;277;p52"/>
          <p:cNvSpPr txBox="1"/>
          <p:nvPr/>
        </p:nvSpPr>
        <p:spPr>
          <a:xfrm>
            <a:off x="4143720" y="4252825"/>
            <a:ext cx="1100400" cy="492412"/>
          </a:xfrm>
          <a:prstGeom prst="rect">
            <a:avLst/>
          </a:prstGeom>
          <a:noFill/>
          <a:ln>
            <a:noFill/>
          </a:ln>
        </p:spPr>
        <p:txBody>
          <a:bodyPr spcFirstLastPara="1" wrap="square" lIns="91425" tIns="91425" rIns="91425" bIns="91425" anchor="t" anchorCtr="0">
            <a:spAutoFit/>
          </a:bodyPr>
          <a:lstStyle/>
          <a:p>
            <a:pPr lvl="0"/>
            <a:r>
              <a:rPr lang="en-US" sz="1000" dirty="0" smtClean="0">
                <a:solidFill>
                  <a:srgbClr val="5F6368"/>
                </a:solidFill>
                <a:latin typeface="Open Sans"/>
                <a:ea typeface="Open Sans"/>
                <a:cs typeface="Open Sans"/>
                <a:sym typeface="Open Sans"/>
              </a:rPr>
              <a:t>Easy access to shop products</a:t>
            </a:r>
            <a:endParaRPr lang="en-US" sz="1000" dirty="0">
              <a:solidFill>
                <a:srgbClr val="5F6368"/>
              </a:solidFill>
              <a:latin typeface="Open Sans"/>
              <a:ea typeface="Open Sans"/>
              <a:cs typeface="Open Sans"/>
              <a:sym typeface="Open Sans"/>
            </a:endParaRPr>
          </a:p>
        </p:txBody>
      </p:sp>
      <p:pic>
        <p:nvPicPr>
          <p:cNvPr id="5122" name="Picture 2"/>
          <p:cNvPicPr>
            <a:picLocks noChangeAspect="1" noChangeArrowheads="1"/>
          </p:cNvPicPr>
          <p:nvPr/>
        </p:nvPicPr>
        <p:blipFill>
          <a:blip r:embed="rId3"/>
          <a:srcRect/>
          <a:stretch>
            <a:fillRect/>
          </a:stretch>
        </p:blipFill>
        <p:spPr bwMode="auto">
          <a:xfrm>
            <a:off x="3642360" y="872173"/>
            <a:ext cx="5203508" cy="2530475"/>
          </a:xfrm>
          <a:prstGeom prst="rect">
            <a:avLst/>
          </a:prstGeom>
          <a:noFill/>
          <a:ln w="9525">
            <a:noFill/>
            <a:miter lim="800000"/>
            <a:headEnd/>
            <a:tailEnd/>
          </a:ln>
          <a:effectLst/>
        </p:spPr>
      </p:pic>
      <p:cxnSp>
        <p:nvCxnSpPr>
          <p:cNvPr id="12" name="Google Shape;276;p52"/>
          <p:cNvCxnSpPr/>
          <p:nvPr/>
        </p:nvCxnSpPr>
        <p:spPr>
          <a:xfrm flipV="1">
            <a:off x="4632025" y="1165860"/>
            <a:ext cx="0" cy="313409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3"/>
          <p:cNvSpPr txBox="1"/>
          <p:nvPr/>
        </p:nvSpPr>
        <p:spPr>
          <a:xfrm>
            <a:off x="517675" y="417670"/>
            <a:ext cx="7000800" cy="553968"/>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 </a:t>
            </a:r>
            <a:r>
              <a:rPr lang="en" sz="2400" dirty="0" smtClean="0">
                <a:solidFill>
                  <a:srgbClr val="5F6368"/>
                </a:solidFill>
                <a:latin typeface="Open Sans"/>
                <a:ea typeface="Open Sans"/>
                <a:cs typeface="Open Sans"/>
                <a:sym typeface="Open Sans"/>
              </a:rPr>
              <a:t>screen </a:t>
            </a:r>
            <a:r>
              <a:rPr lang="en" sz="2400" dirty="0">
                <a:solidFill>
                  <a:srgbClr val="5F6368"/>
                </a:solidFill>
                <a:latin typeface="Open Sans"/>
                <a:ea typeface="Open Sans"/>
                <a:cs typeface="Open Sans"/>
                <a:sym typeface="Open Sans"/>
              </a:rPr>
              <a:t>size variation(s) </a:t>
            </a:r>
            <a:endParaRPr sz="2400" dirty="0">
              <a:solidFill>
                <a:srgbClr val="5F6368"/>
              </a:solidFill>
              <a:latin typeface="Open Sans"/>
              <a:ea typeface="Open Sans"/>
              <a:cs typeface="Open Sans"/>
              <a:sym typeface="Open Sans"/>
            </a:endParaRPr>
          </a:p>
        </p:txBody>
      </p:sp>
      <p:pic>
        <p:nvPicPr>
          <p:cNvPr id="6147" name="Picture 3"/>
          <p:cNvPicPr>
            <a:picLocks noChangeAspect="1" noChangeArrowheads="1"/>
          </p:cNvPicPr>
          <p:nvPr/>
        </p:nvPicPr>
        <p:blipFill>
          <a:blip r:embed="rId3"/>
          <a:srcRect/>
          <a:stretch>
            <a:fillRect/>
          </a:stretch>
        </p:blipFill>
        <p:spPr bwMode="auto">
          <a:xfrm>
            <a:off x="2135222" y="1074420"/>
            <a:ext cx="3968397" cy="387677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4"/>
          <p:cNvSpPr txBox="1"/>
          <p:nvPr/>
        </p:nvSpPr>
        <p:spPr>
          <a:xfrm>
            <a:off x="517675" y="399659"/>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4" name="Google Shape;294;p54"/>
          <p:cNvSpPr txBox="1"/>
          <p:nvPr/>
        </p:nvSpPr>
        <p:spPr>
          <a:xfrm>
            <a:off x="532873" y="3179617"/>
            <a:ext cx="8444871" cy="1846629"/>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To create a low-fidelity prototype, I connected all of the screens involved in the primary user flow of adding an item to the cart and checking out.</a:t>
            </a:r>
          </a:p>
          <a:p>
            <a:pPr lvl="0">
              <a:lnSpc>
                <a:spcPct val="150000"/>
              </a:lnSpc>
              <a:buClr>
                <a:schemeClr val="dk1"/>
              </a:buClr>
              <a:buSzPts val="1100"/>
            </a:pPr>
            <a:endParaRPr lang="en-US" sz="1200" dirty="0" smtClean="0">
              <a:solidFill>
                <a:srgbClr val="5F6368"/>
              </a:solidFill>
              <a:latin typeface="Open Sans"/>
              <a:ea typeface="Open Sans"/>
              <a:cs typeface="Open Sans"/>
              <a:sym typeface="Open Sans"/>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At this point, I had received feedback on my designs from members of my team about things like placement of buttons and page organization. I made sure to listen to their feedback, and I implemented several suggestions in places that addressed user pain points. </a:t>
            </a:r>
            <a:endParaRPr lang="en-US" sz="1200" dirty="0">
              <a:solidFill>
                <a:srgbClr val="5F6368"/>
              </a:solidFill>
              <a:latin typeface="Open Sans"/>
              <a:ea typeface="Open Sans"/>
              <a:cs typeface="Open Sans"/>
              <a:sym typeface="Open Sans"/>
            </a:endParaRPr>
          </a:p>
        </p:txBody>
      </p:sp>
      <p:pic>
        <p:nvPicPr>
          <p:cNvPr id="7170" name="Picture 2"/>
          <p:cNvPicPr>
            <a:picLocks noChangeAspect="1" noChangeArrowheads="1"/>
          </p:cNvPicPr>
          <p:nvPr/>
        </p:nvPicPr>
        <p:blipFill>
          <a:blip r:embed="rId3"/>
          <a:srcRect/>
          <a:stretch>
            <a:fillRect/>
          </a:stretch>
        </p:blipFill>
        <p:spPr bwMode="auto">
          <a:xfrm>
            <a:off x="533399" y="1132568"/>
            <a:ext cx="5740689" cy="1964210"/>
          </a:xfrm>
          <a:prstGeom prst="rect">
            <a:avLst/>
          </a:prstGeom>
          <a:noFill/>
          <a:ln w="9525">
            <a:noFill/>
            <a:miter lim="800000"/>
            <a:headEnd/>
            <a:tailEnd/>
          </a:ln>
          <a:effectLst/>
        </p:spPr>
      </p:pic>
      <p:sp>
        <p:nvSpPr>
          <p:cNvPr id="7" name="Google Shape;294;p54"/>
          <p:cNvSpPr txBox="1"/>
          <p:nvPr/>
        </p:nvSpPr>
        <p:spPr>
          <a:xfrm>
            <a:off x="6400802" y="2015835"/>
            <a:ext cx="2244435" cy="738633"/>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View</a:t>
            </a: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 </a:t>
            </a:r>
            <a:r>
              <a:rPr lang="en-US" sz="1200" dirty="0" smtClean="0">
                <a:solidFill>
                  <a:srgbClr val="5F6368"/>
                </a:solidFill>
                <a:latin typeface="Open Sans"/>
                <a:ea typeface="Open Sans"/>
                <a:cs typeface="Open Sans"/>
                <a:sym typeface="Open Sans"/>
                <a:hlinkClick r:id="rId4"/>
              </a:rPr>
              <a:t>LM10 Men’s wear LOFI</a:t>
            </a:r>
            <a:endParaRPr lang="en-US" sz="1200" dirty="0" smtClean="0">
              <a:solidFill>
                <a:srgbClr val="5F6368"/>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2" name="Google Shape;302;p55"/>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303" name="Google Shape;303;p55"/>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5"/>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smtClean="0">
                <a:solidFill>
                  <a:srgbClr val="5F6368"/>
                </a:solidFill>
                <a:latin typeface="Open Sans"/>
                <a:ea typeface="Open Sans"/>
                <a:cs typeface="Open Sans"/>
                <a:sym typeface="Open Sans"/>
              </a:rPr>
              <a:t>Bangalore, </a:t>
            </a:r>
            <a:r>
              <a:rPr lang="en" sz="1200" dirty="0">
                <a:solidFill>
                  <a:srgbClr val="5F6368"/>
                </a:solidFill>
                <a:latin typeface="Open Sans"/>
                <a:ea typeface="Open Sans"/>
                <a:cs typeface="Open Sans"/>
                <a:sym typeface="Open Sans"/>
              </a:rPr>
              <a:t>remote</a:t>
            </a:r>
            <a:endParaRPr sz="1200" b="1" dirty="0">
              <a:solidFill>
                <a:srgbClr val="FBBC04"/>
              </a:solidFill>
              <a:latin typeface="Open Sans"/>
              <a:ea typeface="Open Sans"/>
              <a:cs typeface="Open Sans"/>
              <a:sym typeface="Open Sans"/>
            </a:endParaRPr>
          </a:p>
        </p:txBody>
      </p:sp>
      <p:sp>
        <p:nvSpPr>
          <p:cNvPr id="305" name="Google Shape;305;p55"/>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5"/>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sz="1200" b="1">
              <a:solidFill>
                <a:srgbClr val="4285F4"/>
              </a:solidFill>
              <a:latin typeface="Open Sans"/>
              <a:ea typeface="Open Sans"/>
              <a:cs typeface="Open Sans"/>
              <a:sym typeface="Open Sans"/>
            </a:endParaRPr>
          </a:p>
        </p:txBody>
      </p:sp>
      <p:sp>
        <p:nvSpPr>
          <p:cNvPr id="307" name="Google Shape;307;p55"/>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5"/>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sz="1200" b="1">
              <a:solidFill>
                <a:srgbClr val="4285F4"/>
              </a:solidFill>
              <a:latin typeface="Open Sans"/>
              <a:ea typeface="Open Sans"/>
              <a:cs typeface="Open Sans"/>
              <a:sym typeface="Open Sans"/>
            </a:endParaRPr>
          </a:p>
        </p:txBody>
      </p:sp>
      <p:sp>
        <p:nvSpPr>
          <p:cNvPr id="309" name="Google Shape;309;p55"/>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5"/>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55"/>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55"/>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3" name="Google Shape;313;p55"/>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9" name="Google Shape;319;p56"/>
          <p:cNvSpPr txBox="1"/>
          <p:nvPr/>
        </p:nvSpPr>
        <p:spPr>
          <a:xfrm>
            <a:off x="532875" y="1355375"/>
            <a:ext cx="6494100" cy="432396"/>
          </a:xfrm>
          <a:prstGeom prst="rect">
            <a:avLst/>
          </a:prstGeom>
          <a:noFill/>
          <a:ln>
            <a:noFill/>
          </a:ln>
        </p:spPr>
        <p:txBody>
          <a:bodyPr spcFirstLastPara="1" wrap="square" lIns="0" tIns="91425" rIns="91425" bIns="91425" anchor="t" anchorCtr="0">
            <a:spAutoFit/>
          </a:bodyPr>
          <a:lstStyle/>
          <a:p>
            <a:pPr lvl="0">
              <a:lnSpc>
                <a:spcPct val="115000"/>
              </a:lnSpc>
              <a:buClr>
                <a:schemeClr val="dk1"/>
              </a:buClr>
              <a:buSzPts val="1100"/>
            </a:pPr>
            <a:r>
              <a:rPr lang="en-US" dirty="0" smtClean="0">
                <a:solidFill>
                  <a:srgbClr val="5F6368"/>
                </a:solidFill>
                <a:latin typeface="Open Sans"/>
                <a:ea typeface="Open Sans"/>
                <a:cs typeface="Open Sans"/>
                <a:sym typeface="Open Sans"/>
              </a:rPr>
              <a:t>These were the main findings uncovered by the usability study: </a:t>
            </a:r>
          </a:p>
        </p:txBody>
      </p:sp>
      <p:sp>
        <p:nvSpPr>
          <p:cNvPr id="320" name="Google Shape;320;p56"/>
          <p:cNvSpPr txBox="1"/>
          <p:nvPr/>
        </p:nvSpPr>
        <p:spPr>
          <a:xfrm>
            <a:off x="710038" y="3137375"/>
            <a:ext cx="1981200" cy="5817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Insert usability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study finding 1.</a:t>
            </a:r>
            <a:endParaRPr sz="1200">
              <a:solidFill>
                <a:srgbClr val="5F6368"/>
              </a:solidFill>
              <a:latin typeface="Open Sans"/>
              <a:ea typeface="Open Sans"/>
              <a:cs typeface="Open Sans"/>
              <a:sym typeface="Open Sans"/>
            </a:endParaRPr>
          </a:p>
        </p:txBody>
      </p:sp>
      <p:sp>
        <p:nvSpPr>
          <p:cNvPr id="321" name="Google Shape;321;p56"/>
          <p:cNvSpPr txBox="1"/>
          <p:nvPr/>
        </p:nvSpPr>
        <p:spPr>
          <a:xfrm>
            <a:off x="818688" y="26583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5F6368"/>
                </a:solidFill>
                <a:latin typeface="Open Sans SemiBold"/>
                <a:ea typeface="Open Sans SemiBold"/>
                <a:cs typeface="Open Sans SemiBold"/>
                <a:sym typeface="Open Sans SemiBold"/>
              </a:rPr>
              <a:t>Cart</a:t>
            </a:r>
            <a:endParaRPr lang="en-US" dirty="0">
              <a:solidFill>
                <a:srgbClr val="5F6368"/>
              </a:solidFill>
              <a:latin typeface="Open Sans SemiBold"/>
              <a:ea typeface="Open Sans SemiBold"/>
              <a:cs typeface="Open Sans SemiBold"/>
              <a:sym typeface="Open Sans SemiBold"/>
            </a:endParaRPr>
          </a:p>
        </p:txBody>
      </p:sp>
      <p:sp>
        <p:nvSpPr>
          <p:cNvPr id="322" name="Google Shape;322;p56"/>
          <p:cNvSpPr txBox="1"/>
          <p:nvPr/>
        </p:nvSpPr>
        <p:spPr>
          <a:xfrm>
            <a:off x="3662850" y="26583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5F6368"/>
                </a:solidFill>
                <a:latin typeface="Open Sans SemiBold"/>
                <a:ea typeface="Open Sans SemiBold"/>
                <a:cs typeface="Open Sans SemiBold"/>
                <a:sym typeface="Open Sans SemiBold"/>
              </a:rPr>
              <a:t>Checkout</a:t>
            </a:r>
            <a:endParaRPr lang="en-US" dirty="0">
              <a:solidFill>
                <a:srgbClr val="5F6368"/>
              </a:solidFill>
              <a:latin typeface="Open Sans SemiBold"/>
              <a:ea typeface="Open Sans SemiBold"/>
              <a:cs typeface="Open Sans SemiBold"/>
              <a:sym typeface="Open Sans SemiBold"/>
            </a:endParaRPr>
          </a:p>
        </p:txBody>
      </p:sp>
      <p:sp>
        <p:nvSpPr>
          <p:cNvPr id="323" name="Google Shape;323;p56"/>
          <p:cNvSpPr txBox="1"/>
          <p:nvPr/>
        </p:nvSpPr>
        <p:spPr>
          <a:xfrm>
            <a:off x="6507050" y="26583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5F6368"/>
                </a:solidFill>
                <a:latin typeface="Open Sans SemiBold"/>
                <a:ea typeface="Open Sans SemiBold"/>
                <a:cs typeface="Open Sans SemiBold"/>
                <a:sym typeface="Open Sans SemiBold"/>
              </a:rPr>
              <a:t>Account</a:t>
            </a:r>
            <a:endParaRPr lang="en-US" dirty="0">
              <a:solidFill>
                <a:srgbClr val="5F6368"/>
              </a:solidFill>
              <a:latin typeface="Open Sans SemiBold"/>
              <a:ea typeface="Open Sans SemiBold"/>
              <a:cs typeface="Open Sans SemiBold"/>
              <a:sym typeface="Open Sans SemiBold"/>
            </a:endParaRPr>
          </a:p>
        </p:txBody>
      </p:sp>
      <p:sp>
        <p:nvSpPr>
          <p:cNvPr id="324" name="Google Shape;324;p56"/>
          <p:cNvSpPr txBox="1"/>
          <p:nvPr/>
        </p:nvSpPr>
        <p:spPr>
          <a:xfrm>
            <a:off x="3608563" y="3141075"/>
            <a:ext cx="1981200" cy="1034099"/>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Users weren’t able to easily copy the shipping address information into the billing info field </a:t>
            </a:r>
            <a:endParaRPr lang="en-US" sz="1200" dirty="0">
              <a:solidFill>
                <a:srgbClr val="5F6368"/>
              </a:solidFill>
              <a:latin typeface="Open Sans"/>
              <a:ea typeface="Open Sans"/>
              <a:cs typeface="Open Sans"/>
              <a:sym typeface="Open Sans"/>
            </a:endParaRPr>
          </a:p>
        </p:txBody>
      </p:sp>
      <p:sp>
        <p:nvSpPr>
          <p:cNvPr id="325" name="Google Shape;325;p56"/>
          <p:cNvSpPr txBox="1"/>
          <p:nvPr/>
        </p:nvSpPr>
        <p:spPr>
          <a:xfrm>
            <a:off x="6452763" y="3141075"/>
            <a:ext cx="1981200" cy="1458831"/>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During the checkout process, there wasn’t a clear way for users to log in to their account to pre-fill previous billing and shipping info</a:t>
            </a:r>
          </a:p>
        </p:txBody>
      </p:sp>
      <p:sp>
        <p:nvSpPr>
          <p:cNvPr id="326" name="Google Shape;326;p56"/>
          <p:cNvSpPr/>
          <p:nvPr/>
        </p:nvSpPr>
        <p:spPr>
          <a:xfrm>
            <a:off x="149833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7" name="Google Shape;327;p56"/>
          <p:cNvSpPr/>
          <p:nvPr/>
        </p:nvSpPr>
        <p:spPr>
          <a:xfrm>
            <a:off x="4342513" y="212024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718668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32"/>
        <p:cNvGrpSpPr/>
        <p:nvPr/>
      </p:nvGrpSpPr>
      <p:grpSpPr>
        <a:xfrm>
          <a:off x="0" y="0"/>
          <a:ext cx="0" cy="0"/>
          <a:chOff x="0" y="0"/>
          <a:chExt cx="0" cy="0"/>
        </a:xfrm>
      </p:grpSpPr>
      <p:sp>
        <p:nvSpPr>
          <p:cNvPr id="333" name="Google Shape;333;p57"/>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4" name="Google Shape;334;p5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5" name="Google Shape;335;p5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8"/>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1" name="Google Shape;341;p58"/>
          <p:cNvSpPr txBox="1"/>
          <p:nvPr/>
        </p:nvSpPr>
        <p:spPr>
          <a:xfrm>
            <a:off x="517675" y="1059025"/>
            <a:ext cx="8260800" cy="1154132"/>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Based on the insights from the usability study, I made changes to improve the site’s checkout flow. One of the changes I made was adding the option to edit the quantity of items in a user’s cart using a simple “+” or “-” option</a:t>
            </a:r>
            <a:endParaRPr lang="en-US" dirty="0"/>
          </a:p>
        </p:txBody>
      </p:sp>
      <p:cxnSp>
        <p:nvCxnSpPr>
          <p:cNvPr id="346" name="Google Shape;346;p58"/>
          <p:cNvCxnSpPr/>
          <p:nvPr/>
        </p:nvCxnSpPr>
        <p:spPr>
          <a:xfrm>
            <a:off x="3973188" y="3596201"/>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47" name="Google Shape;347;p58"/>
          <p:cNvSpPr txBox="1"/>
          <p:nvPr/>
        </p:nvSpPr>
        <p:spPr>
          <a:xfrm>
            <a:off x="1114650" y="2181576"/>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8" name="Google Shape;348;p58"/>
          <p:cNvSpPr txBox="1"/>
          <p:nvPr/>
        </p:nvSpPr>
        <p:spPr>
          <a:xfrm>
            <a:off x="5682150" y="2157739"/>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8194" name="Picture 2"/>
          <p:cNvPicPr>
            <a:picLocks noChangeAspect="1" noChangeArrowheads="1"/>
          </p:cNvPicPr>
          <p:nvPr/>
        </p:nvPicPr>
        <p:blipFill>
          <a:blip r:embed="rId3"/>
          <a:srcRect/>
          <a:stretch>
            <a:fillRect/>
          </a:stretch>
        </p:blipFill>
        <p:spPr bwMode="auto">
          <a:xfrm>
            <a:off x="337821" y="2579213"/>
            <a:ext cx="3639819" cy="2026640"/>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4953014" y="2604654"/>
            <a:ext cx="3816626" cy="204354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0"/>
          <p:cNvSpPr txBox="1"/>
          <p:nvPr/>
        </p:nvSpPr>
        <p:spPr>
          <a:xfrm>
            <a:off x="1231075" y="1351725"/>
            <a:ext cx="39342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LM10 Men’s wear is a clothing store that offers affordable pricing options. The typical user is between 15-35 years old, and most users are college students or early career professionals. LM10 Men’s wear goal is to make shopping fun, fast, and easy for all types of users. </a:t>
            </a:r>
            <a:endParaRPr lang="en-US"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1231075" y="3595537"/>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July 2023 to August 2023</a:t>
            </a:r>
            <a:endParaRPr lang="en-US" sz="1200" b="1" dirty="0">
              <a:solidFill>
                <a:srgbClr val="4285F4"/>
              </a:solidFill>
              <a:latin typeface="Open Sans"/>
              <a:ea typeface="Open Sans"/>
              <a:cs typeface="Open Sans"/>
              <a:sym typeface="Open Sans"/>
            </a:endParaRPr>
          </a:p>
        </p:txBody>
      </p:sp>
      <p:sp>
        <p:nvSpPr>
          <p:cNvPr id="163" name="Google Shape;163;p40"/>
          <p:cNvSpPr/>
          <p:nvPr/>
        </p:nvSpPr>
        <p:spPr>
          <a:xfrm>
            <a:off x="517675" y="3595537"/>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43388" y="3721788"/>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610514" y="14474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027" name="Picture 3"/>
          <p:cNvPicPr>
            <a:picLocks noChangeAspect="1" noChangeArrowheads="1"/>
          </p:cNvPicPr>
          <p:nvPr/>
        </p:nvPicPr>
        <p:blipFill>
          <a:blip r:embed="rId3"/>
          <a:srcRect/>
          <a:stretch>
            <a:fillRect/>
          </a:stretch>
        </p:blipFill>
        <p:spPr bwMode="auto">
          <a:xfrm>
            <a:off x="5603948" y="1614055"/>
            <a:ext cx="3103633" cy="2637848"/>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5299364" y="930385"/>
            <a:ext cx="3533196" cy="1675135"/>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4" name="Google Shape;354;p59"/>
          <p:cNvSpPr txBox="1"/>
          <p:nvPr/>
        </p:nvSpPr>
        <p:spPr>
          <a:xfrm>
            <a:off x="517675" y="1135225"/>
            <a:ext cx="8260800" cy="830966"/>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To make the checkout flow even easier for users, I added a check box that allowed users to use the same address for billing and shipping.</a:t>
            </a:r>
            <a:endParaRPr lang="en-US" dirty="0"/>
          </a:p>
        </p:txBody>
      </p:sp>
      <p:cxnSp>
        <p:nvCxnSpPr>
          <p:cNvPr id="359" name="Google Shape;359;p59"/>
          <p:cNvCxnSpPr/>
          <p:nvPr/>
        </p:nvCxnSpPr>
        <p:spPr>
          <a:xfrm>
            <a:off x="4042459"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60" name="Google Shape;360;p59"/>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61" name="Google Shape;361;p59"/>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9218" name="Picture 2"/>
          <p:cNvPicPr>
            <a:picLocks noChangeAspect="1" noChangeArrowheads="1"/>
          </p:cNvPicPr>
          <p:nvPr/>
        </p:nvPicPr>
        <p:blipFill>
          <a:blip r:embed="rId3"/>
          <a:srcRect/>
          <a:stretch>
            <a:fillRect/>
          </a:stretch>
        </p:blipFill>
        <p:spPr bwMode="auto">
          <a:xfrm>
            <a:off x="4988526" y="2514599"/>
            <a:ext cx="3853848" cy="2050474"/>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335688" y="2513624"/>
            <a:ext cx="3619785" cy="197929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pic>
        <p:nvPicPr>
          <p:cNvPr id="11" name="Picture 2"/>
          <p:cNvPicPr>
            <a:picLocks noChangeAspect="1" noChangeArrowheads="1"/>
          </p:cNvPicPr>
          <p:nvPr/>
        </p:nvPicPr>
        <p:blipFill>
          <a:blip r:embed="rId3"/>
          <a:srcRect/>
          <a:stretch>
            <a:fillRect/>
          </a:stretch>
        </p:blipFill>
        <p:spPr bwMode="auto">
          <a:xfrm>
            <a:off x="706581" y="1165913"/>
            <a:ext cx="4714861" cy="2235378"/>
          </a:xfrm>
          <a:prstGeom prst="rect">
            <a:avLst/>
          </a:prstGeom>
          <a:noFill/>
          <a:ln w="9525">
            <a:noFill/>
            <a:miter lim="800000"/>
            <a:headEnd/>
            <a:tailEnd/>
          </a:ln>
          <a:effectLst/>
        </p:spPr>
      </p:pic>
      <p:pic>
        <p:nvPicPr>
          <p:cNvPr id="12" name="Picture 3"/>
          <p:cNvPicPr>
            <a:picLocks noChangeAspect="1" noChangeArrowheads="1"/>
          </p:cNvPicPr>
          <p:nvPr/>
        </p:nvPicPr>
        <p:blipFill>
          <a:blip r:embed="rId4"/>
          <a:srcRect/>
          <a:stretch>
            <a:fillRect/>
          </a:stretch>
        </p:blipFill>
        <p:spPr bwMode="auto">
          <a:xfrm>
            <a:off x="6012872" y="1406235"/>
            <a:ext cx="2140526" cy="1819282"/>
          </a:xfrm>
          <a:prstGeom prst="rect">
            <a:avLst/>
          </a:prstGeom>
          <a:noFill/>
          <a:ln w="9525">
            <a:noFill/>
            <a:miter lim="800000"/>
            <a:headEnd/>
            <a:tailEnd/>
          </a:ln>
          <a:effectLst/>
        </p:spPr>
      </p:pic>
      <p:pic>
        <p:nvPicPr>
          <p:cNvPr id="13" name="Picture 3"/>
          <p:cNvPicPr>
            <a:picLocks noChangeAspect="1" noChangeArrowheads="1"/>
          </p:cNvPicPr>
          <p:nvPr/>
        </p:nvPicPr>
        <p:blipFill>
          <a:blip r:embed="rId5"/>
          <a:srcRect/>
          <a:stretch>
            <a:fillRect/>
          </a:stretch>
        </p:blipFill>
        <p:spPr bwMode="auto">
          <a:xfrm>
            <a:off x="1170709" y="3512617"/>
            <a:ext cx="2625436" cy="1405744"/>
          </a:xfrm>
          <a:prstGeom prst="rect">
            <a:avLst/>
          </a:prstGeom>
          <a:noFill/>
          <a:ln w="9525">
            <a:noFill/>
            <a:miter lim="800000"/>
            <a:headEnd/>
            <a:tailEnd/>
          </a:ln>
          <a:effectLst/>
        </p:spPr>
      </p:pic>
      <p:pic>
        <p:nvPicPr>
          <p:cNvPr id="10242" name="Picture 2"/>
          <p:cNvPicPr>
            <a:picLocks noChangeAspect="1" noChangeArrowheads="1"/>
          </p:cNvPicPr>
          <p:nvPr/>
        </p:nvPicPr>
        <p:blipFill>
          <a:blip r:embed="rId6"/>
          <a:srcRect/>
          <a:stretch>
            <a:fillRect/>
          </a:stretch>
        </p:blipFill>
        <p:spPr bwMode="auto">
          <a:xfrm>
            <a:off x="4952998" y="3564957"/>
            <a:ext cx="2286001" cy="1290918"/>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p:nvPr/>
        </p:nvSpPr>
        <p:spPr>
          <a:xfrm>
            <a:off x="517675" y="524350"/>
            <a:ext cx="7000800" cy="923299"/>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Mockups:</a:t>
            </a:r>
          </a:p>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Screen </a:t>
            </a:r>
            <a:r>
              <a:rPr lang="en" sz="2400" dirty="0">
                <a:solidFill>
                  <a:srgbClr val="5F6368"/>
                </a:solidFill>
                <a:latin typeface="Open Sans"/>
                <a:ea typeface="Open Sans"/>
                <a:cs typeface="Open Sans"/>
                <a:sym typeface="Open Sans"/>
              </a:rPr>
              <a:t>size variations</a:t>
            </a:r>
            <a:endParaRPr sz="2400" dirty="0">
              <a:solidFill>
                <a:srgbClr val="5F6368"/>
              </a:solidFill>
              <a:latin typeface="Open Sans"/>
              <a:ea typeface="Open Sans"/>
              <a:cs typeface="Open Sans"/>
              <a:sym typeface="Open Sans"/>
            </a:endParaRPr>
          </a:p>
        </p:txBody>
      </p:sp>
      <p:sp>
        <p:nvSpPr>
          <p:cNvPr id="384" name="Google Shape;384;p61"/>
          <p:cNvSpPr txBox="1"/>
          <p:nvPr/>
        </p:nvSpPr>
        <p:spPr>
          <a:xfrm>
            <a:off x="497755" y="1732754"/>
            <a:ext cx="3132136" cy="2400627"/>
          </a:xfrm>
          <a:prstGeom prst="rect">
            <a:avLst/>
          </a:prstGeom>
          <a:noFill/>
          <a:ln>
            <a:noFill/>
          </a:ln>
        </p:spPr>
        <p:txBody>
          <a:bodyPr spcFirstLastPara="1" wrap="square" lIns="91425" tIns="91425" rIns="91425" bIns="91425" anchor="t" anchorCtr="0">
            <a:spAutoFit/>
          </a:bodyPr>
          <a:lstStyle/>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I included considerations for additional screen sizes in my mockups based on my earlier wireframes. Because users shop from a variety of devices, I felt it was important to optimize the browsing experience for a range of device sizes, such as mobile and tablet so users have the smoothest experience possible. </a:t>
            </a:r>
            <a:endParaRPr lang="en-US" sz="1200" dirty="0">
              <a:solidFill>
                <a:srgbClr val="5F6368"/>
              </a:solidFill>
              <a:latin typeface="Open Sans"/>
              <a:ea typeface="Open Sans"/>
              <a:cs typeface="Open Sans"/>
              <a:sym typeface="Open Sans"/>
            </a:endParaRPr>
          </a:p>
        </p:txBody>
      </p:sp>
      <p:pic>
        <p:nvPicPr>
          <p:cNvPr id="11268" name="Picture 4" descr="C:\Users\jaberson.j\Downloads\Lm10 menswear - Home page.png"/>
          <p:cNvPicPr>
            <a:picLocks noChangeAspect="1" noChangeArrowheads="1"/>
          </p:cNvPicPr>
          <p:nvPr/>
        </p:nvPicPr>
        <p:blipFill>
          <a:blip r:embed="rId3"/>
          <a:srcRect/>
          <a:stretch>
            <a:fillRect/>
          </a:stretch>
        </p:blipFill>
        <p:spPr bwMode="auto">
          <a:xfrm flipH="1">
            <a:off x="4805679" y="284480"/>
            <a:ext cx="1349608" cy="4754560"/>
          </a:xfrm>
          <a:prstGeom prst="rect">
            <a:avLst/>
          </a:prstGeom>
          <a:noFill/>
        </p:spPr>
      </p:pic>
      <p:pic>
        <p:nvPicPr>
          <p:cNvPr id="1026" name="Picture 2" descr="C:\Users\jaberson.j\Downloads\Android Large - 1.png"/>
          <p:cNvPicPr>
            <a:picLocks noChangeAspect="1" noChangeArrowheads="1"/>
          </p:cNvPicPr>
          <p:nvPr/>
        </p:nvPicPr>
        <p:blipFill>
          <a:blip r:embed="rId4"/>
          <a:srcRect/>
          <a:stretch>
            <a:fillRect/>
          </a:stretch>
        </p:blipFill>
        <p:spPr bwMode="auto">
          <a:xfrm>
            <a:off x="6413924" y="274320"/>
            <a:ext cx="383115" cy="46505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4" name="Google Shape;394;p62"/>
          <p:cNvSpPr txBox="1"/>
          <p:nvPr/>
        </p:nvSpPr>
        <p:spPr>
          <a:xfrm>
            <a:off x="3939084" y="4040450"/>
            <a:ext cx="2492195"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smtClean="0">
                <a:solidFill>
                  <a:srgbClr val="5F6368"/>
                </a:solidFill>
                <a:latin typeface="Open Sans"/>
                <a:ea typeface="Open Sans"/>
                <a:cs typeface="Open Sans"/>
                <a:sym typeface="Open Sans"/>
              </a:rPr>
              <a:t>View : </a:t>
            </a:r>
            <a:r>
              <a:rPr lang="en" sz="1200" dirty="0" smtClean="0">
                <a:solidFill>
                  <a:srgbClr val="5F6368"/>
                </a:solidFill>
                <a:latin typeface="Open Sans"/>
                <a:ea typeface="Open Sans"/>
                <a:cs typeface="Open Sans"/>
                <a:sym typeface="Open Sans"/>
                <a:hlinkClick r:id="rId3"/>
              </a:rPr>
              <a:t>HI-FI Prototype</a:t>
            </a:r>
            <a:endParaRPr sz="1200" dirty="0">
              <a:solidFill>
                <a:srgbClr val="5F6368"/>
              </a:solidFill>
              <a:latin typeface="Open Sans"/>
              <a:ea typeface="Open Sans"/>
              <a:cs typeface="Open Sans"/>
              <a:sym typeface="Open Sans"/>
            </a:endParaRPr>
          </a:p>
        </p:txBody>
      </p:sp>
      <p:sp>
        <p:nvSpPr>
          <p:cNvPr id="395" name="Google Shape;395;p62"/>
          <p:cNvSpPr txBox="1"/>
          <p:nvPr/>
        </p:nvSpPr>
        <p:spPr>
          <a:xfrm>
            <a:off x="532875" y="1793800"/>
            <a:ext cx="2421300" cy="2769959"/>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My hi-fi prototype followed the same user flow as the lo-</a:t>
            </a:r>
            <a:r>
              <a:rPr lang="en-US" dirty="0" err="1" smtClean="0">
                <a:solidFill>
                  <a:srgbClr val="5F6368"/>
                </a:solidFill>
                <a:latin typeface="Open Sans"/>
                <a:ea typeface="Open Sans"/>
                <a:cs typeface="Open Sans"/>
                <a:sym typeface="Open Sans"/>
              </a:rPr>
              <a:t>fi</a:t>
            </a:r>
            <a:r>
              <a:rPr lang="en-US" dirty="0" smtClean="0">
                <a:solidFill>
                  <a:srgbClr val="5F6368"/>
                </a:solidFill>
                <a:latin typeface="Open Sans"/>
                <a:ea typeface="Open Sans"/>
                <a:cs typeface="Open Sans"/>
                <a:sym typeface="Open Sans"/>
              </a:rPr>
              <a:t> prototype, and included the design changes made after the usability study, as well as several changes suggested by members of my team. </a:t>
            </a:r>
            <a:endParaRPr lang="en-US" dirty="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4"/>
          <a:srcRect/>
          <a:stretch>
            <a:fillRect/>
          </a:stretch>
        </p:blipFill>
        <p:spPr bwMode="auto">
          <a:xfrm>
            <a:off x="3182394" y="851261"/>
            <a:ext cx="5367246" cy="303049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1" name="Google Shape;401;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3"/>
          <p:cNvSpPr txBox="1"/>
          <p:nvPr/>
        </p:nvSpPr>
        <p:spPr>
          <a:xfrm>
            <a:off x="71132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I used headings with different sized text for clear visual hierarchy </a:t>
            </a:r>
            <a:endParaRPr lang="en-US" sz="1200" dirty="0"/>
          </a:p>
        </p:txBody>
      </p:sp>
      <p:sp>
        <p:nvSpPr>
          <p:cNvPr id="403" name="Google Shape;403;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I used landmarks to help users navigate the site, including users who rely on assistive technologies</a:t>
            </a:r>
            <a:endParaRPr lang="en-US" sz="1200" dirty="0" smtClean="0">
              <a:solidFill>
                <a:schemeClr val="dk1"/>
              </a:solidFill>
            </a:endParaRPr>
          </a:p>
        </p:txBody>
      </p:sp>
      <p:sp>
        <p:nvSpPr>
          <p:cNvPr id="405" name="Google Shape;405;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txBox="1"/>
          <p:nvPr/>
        </p:nvSpPr>
        <p:spPr>
          <a:xfrm>
            <a:off x="60265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smtClean="0">
                <a:solidFill>
                  <a:srgbClr val="5F6368"/>
                </a:solidFill>
                <a:latin typeface="Open Sans"/>
                <a:ea typeface="Open Sans"/>
                <a:cs typeface="Open Sans"/>
                <a:sym typeface="Open Sans"/>
              </a:rPr>
              <a:t>I designed the site with alt text available on each page for smooth screen reader access</a:t>
            </a:r>
            <a:endParaRPr lang="en-US" sz="1200" dirty="0"/>
          </a:p>
        </p:txBody>
      </p:sp>
      <p:sp>
        <p:nvSpPr>
          <p:cNvPr id="407" name="Google Shape;407;p63"/>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8" name="Google Shape;408;p63"/>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9" name="Google Shape;409;p63"/>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413"/>
        <p:cNvGrpSpPr/>
        <p:nvPr/>
      </p:nvGrpSpPr>
      <p:grpSpPr>
        <a:xfrm>
          <a:off x="0" y="0"/>
          <a:ext cx="0" cy="0"/>
          <a:chOff x="0" y="0"/>
          <a:chExt cx="0" cy="0"/>
        </a:xfrm>
      </p:grpSpPr>
      <p:sp>
        <p:nvSpPr>
          <p:cNvPr id="414" name="Google Shape;414;p64"/>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15" name="Google Shape;415;p64"/>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16" name="Google Shape;416;p6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2" name="Google Shape;422;p65"/>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Our target users shared that the design was intuitive to navigate through, more engaging with the images, and demonstrated a clear visual hierarchy. </a:t>
            </a:r>
            <a:endParaRPr lang="en-US" sz="1200" b="1" dirty="0">
              <a:solidFill>
                <a:srgbClr val="1967D2"/>
              </a:solidFill>
              <a:latin typeface="Open Sans"/>
              <a:ea typeface="Open Sans"/>
              <a:cs typeface="Open Sans"/>
              <a:sym typeface="Open Sans"/>
            </a:endParaRPr>
          </a:p>
        </p:txBody>
      </p:sp>
      <p:sp>
        <p:nvSpPr>
          <p:cNvPr id="423" name="Google Shape;423;p65"/>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5"/>
          <p:cNvSpPr txBox="1"/>
          <p:nvPr/>
        </p:nvSpPr>
        <p:spPr>
          <a:xfrm>
            <a:off x="44958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I learned that even a small design change can have a huge impact on the user experience. The most important takeaway for me is to always focus on the real needs of the user when coming up with design ideas and solutions. </a:t>
            </a:r>
            <a:endParaRPr lang="en-US" sz="1200" b="1" dirty="0">
              <a:solidFill>
                <a:srgbClr val="4285F4"/>
              </a:solidFill>
              <a:latin typeface="Open Sans"/>
              <a:ea typeface="Open Sans"/>
              <a:cs typeface="Open Sans"/>
              <a:sym typeface="Open Sans"/>
            </a:endParaRPr>
          </a:p>
        </p:txBody>
      </p:sp>
      <p:sp>
        <p:nvSpPr>
          <p:cNvPr id="425" name="Google Shape;425;p65"/>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5"/>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27" name="Google Shape;427;p65"/>
          <p:cNvGrpSpPr/>
          <p:nvPr/>
        </p:nvGrpSpPr>
        <p:grpSpPr>
          <a:xfrm>
            <a:off x="4605678" y="1676963"/>
            <a:ext cx="293543" cy="227362"/>
            <a:chOff x="420350" y="238125"/>
            <a:chExt cx="6779275" cy="5238750"/>
          </a:xfrm>
        </p:grpSpPr>
        <p:sp>
          <p:nvSpPr>
            <p:cNvPr id="428" name="Google Shape;428;p65"/>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5"/>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5"/>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5"/>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37" name="Google Shape;437;p66"/>
          <p:cNvSpPr/>
          <p:nvPr/>
        </p:nvSpPr>
        <p:spPr>
          <a:xfrm>
            <a:off x="185879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6"/>
          <p:cNvSpPr txBox="1"/>
          <p:nvPr/>
        </p:nvSpPr>
        <p:spPr>
          <a:xfrm>
            <a:off x="205244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Conduct follow-up usability testing on the new website</a:t>
            </a:r>
            <a:endParaRPr lang="en-US" sz="1200" dirty="0"/>
          </a:p>
        </p:txBody>
      </p:sp>
      <p:sp>
        <p:nvSpPr>
          <p:cNvPr id="439" name="Google Shape;439;p66"/>
          <p:cNvSpPr/>
          <p:nvPr/>
        </p:nvSpPr>
        <p:spPr>
          <a:xfrm>
            <a:off x="451639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6"/>
          <p:cNvSpPr txBox="1"/>
          <p:nvPr/>
        </p:nvSpPr>
        <p:spPr>
          <a:xfrm>
            <a:off x="471004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smtClean="0">
                <a:solidFill>
                  <a:srgbClr val="5F6368"/>
                </a:solidFill>
                <a:latin typeface="Open Sans"/>
                <a:ea typeface="Open Sans"/>
                <a:cs typeface="Open Sans"/>
                <a:sym typeface="Open Sans"/>
              </a:rPr>
              <a:t>Identify any additional areas of need and ideate on new features</a:t>
            </a:r>
            <a:endParaRPr lang="en-US" sz="1200" dirty="0"/>
          </a:p>
        </p:txBody>
      </p:sp>
      <p:sp>
        <p:nvSpPr>
          <p:cNvPr id="443" name="Google Shape;443;p66"/>
          <p:cNvSpPr/>
          <p:nvPr/>
        </p:nvSpPr>
        <p:spPr>
          <a:xfrm>
            <a:off x="282029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44" name="Google Shape;444;p66"/>
          <p:cNvSpPr/>
          <p:nvPr/>
        </p:nvSpPr>
        <p:spPr>
          <a:xfrm>
            <a:off x="547789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7"/>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1" name="Google Shape;451;p67"/>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52" name="Google Shape;452;p67"/>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Thank you for reviewing my work on the LM10 Men’s Wear Website! </a:t>
            </a:r>
          </a:p>
          <a:p>
            <a:pPr lvl="0" algn="ctr">
              <a:lnSpc>
                <a:spcPct val="115000"/>
              </a:lnSpc>
              <a:buClr>
                <a:schemeClr val="dk1"/>
              </a:buClr>
              <a:buSzPts val="1100"/>
            </a:pPr>
            <a:endParaRPr lang="en-US" sz="1200" dirty="0" smtClean="0">
              <a:solidFill>
                <a:srgbClr val="5F6368"/>
              </a:solidFill>
              <a:latin typeface="Open Sans"/>
              <a:ea typeface="Open Sans"/>
              <a:cs typeface="Open Sans"/>
              <a:sym typeface="Open Sans"/>
            </a:endParaRPr>
          </a:p>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If you’d like to see more, or would like to get in touch, my contact information is provided below:</a:t>
            </a:r>
          </a:p>
          <a:p>
            <a:pPr lvl="0" algn="ctr">
              <a:lnSpc>
                <a:spcPct val="115000"/>
              </a:lnSpc>
              <a:buClr>
                <a:schemeClr val="dk1"/>
              </a:buClr>
              <a:buSzPts val="1100"/>
            </a:pPr>
            <a:endParaRPr lang="en-US" sz="1200" dirty="0" smtClean="0">
              <a:solidFill>
                <a:srgbClr val="5F6368"/>
              </a:solidFill>
              <a:latin typeface="Open Sans"/>
              <a:ea typeface="Open Sans"/>
              <a:cs typeface="Open Sans"/>
              <a:sym typeface="Open Sans"/>
            </a:endParaRPr>
          </a:p>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Email : </a:t>
            </a:r>
            <a:r>
              <a:rPr lang="en-US" sz="1200" dirty="0" smtClean="0">
                <a:solidFill>
                  <a:srgbClr val="5F6368"/>
                </a:solidFill>
                <a:latin typeface="Open Sans"/>
                <a:ea typeface="Open Sans"/>
                <a:cs typeface="Open Sans"/>
                <a:sym typeface="Open Sans"/>
                <a:hlinkClick r:id="rId3"/>
              </a:rPr>
              <a:t>jaberson98@gmail.com</a:t>
            </a:r>
            <a:endParaRPr lang="en-US" sz="1200" dirty="0">
              <a:solidFill>
                <a:srgbClr val="5F6368"/>
              </a:solidFill>
              <a:latin typeface="Open Sans"/>
              <a:ea typeface="Open Sans"/>
              <a:cs typeface="Open Sans"/>
              <a:sym typeface="Open Sans"/>
            </a:endParaRPr>
          </a:p>
        </p:txBody>
      </p:sp>
      <p:sp>
        <p:nvSpPr>
          <p:cNvPr id="454" name="Google Shape;454;p67"/>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Available online shopping websites have cluttered designs, inefficient systems for browsing through products, and confusing checkout processes. </a:t>
            </a:r>
            <a:endParaRPr lang="en-US" sz="1200" dirty="0">
              <a:solidFill>
                <a:srgbClr val="5F6368"/>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Design a LM10 Men’s wear website to be user friendly by providing clear navigation and offering a fast checkout process.</a:t>
            </a:r>
            <a:endParaRPr lang="en-US"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4285F4"/>
              </a:solidFill>
              <a:latin typeface="Open Sans SemiBold"/>
              <a:ea typeface="Open Sans SemiBold"/>
              <a:cs typeface="Open Sans SemiBold"/>
              <a:sym typeface="Open Sans SemiBold"/>
            </a:endParaRPr>
          </a:p>
          <a:p>
            <a:pPr lvl="0">
              <a:lnSpc>
                <a:spcPct val="150000"/>
              </a:lnSpc>
            </a:pPr>
            <a:r>
              <a:rPr lang="en-US" sz="1200" dirty="0" smtClean="0">
                <a:solidFill>
                  <a:srgbClr val="5F6368"/>
                </a:solidFill>
                <a:latin typeface="Open Sans"/>
                <a:ea typeface="Open Sans"/>
                <a:cs typeface="Open Sans"/>
                <a:sym typeface="Open Sans"/>
              </a:rPr>
              <a:t>UI/UX Designer</a:t>
            </a:r>
            <a:endParaRPr lang="en-US" sz="1200" dirty="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smtClean="0">
                <a:solidFill>
                  <a:srgbClr val="5F6368"/>
                </a:solidFill>
                <a:latin typeface="Open Sans"/>
                <a:ea typeface="Open Sans"/>
                <a:cs typeface="Open Sans"/>
                <a:sym typeface="Open Sans"/>
              </a:rPr>
              <a:t>Conducting interviews, paper and digital </a:t>
            </a:r>
            <a:r>
              <a:rPr lang="en-US" sz="1200" dirty="0" err="1" smtClean="0">
                <a:solidFill>
                  <a:srgbClr val="5F6368"/>
                </a:solidFill>
                <a:latin typeface="Open Sans"/>
                <a:ea typeface="Open Sans"/>
                <a:cs typeface="Open Sans"/>
                <a:sym typeface="Open Sans"/>
              </a:rPr>
              <a:t>wireframing</a:t>
            </a:r>
            <a:r>
              <a:rPr lang="en-US" sz="1200" dirty="0" smtClean="0">
                <a:solidFill>
                  <a:srgbClr val="5F6368"/>
                </a:solidFill>
                <a:latin typeface="Open Sans"/>
                <a:ea typeface="Open Sans"/>
                <a:cs typeface="Open Sans"/>
                <a:sym typeface="Open Sans"/>
              </a:rPr>
              <a:t>, low and high-fidelity prototyping, conducting usability studies, accounting for accessibility, iterating on designs and responsive design.</a:t>
            </a:r>
            <a:endParaRPr lang="en-US"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350964"/>
            <a:ext cx="7136100" cy="1846629"/>
          </a:xfrm>
          <a:prstGeom prst="rect">
            <a:avLst/>
          </a:prstGeom>
          <a:noFill/>
          <a:ln>
            <a:noFill/>
          </a:ln>
        </p:spPr>
        <p:txBody>
          <a:bodyPr spcFirstLastPara="1" wrap="square" lIns="0" tIns="91425" rIns="91425" bIns="91425" anchor="t" anchorCtr="0">
            <a:spAutoFit/>
          </a:bodyPr>
          <a:lstStyle/>
          <a:p>
            <a:pPr lvl="0" algn="ctr">
              <a:lnSpc>
                <a:spcPct val="150000"/>
              </a:lnSpc>
              <a:buClr>
                <a:schemeClr val="dk1"/>
              </a:buClr>
              <a:buSzPts val="1100"/>
            </a:pPr>
            <a:r>
              <a:rPr lang="en-US" sz="1200" dirty="0" smtClean="0">
                <a:solidFill>
                  <a:srgbClr val="5F6368"/>
                </a:solidFill>
                <a:latin typeface="Open Sans"/>
                <a:ea typeface="Open Sans"/>
                <a:cs typeface="Open Sans"/>
                <a:sym typeface="Open Sans"/>
              </a:rPr>
              <a:t>I conducted user interviews, which I then turned into empathy maps to better understand the target user and their needs. I discovered that many target users treat online shopping as a fun and relaxing activity when they need a break from school or work. However, many shopping websites are overwhelming and confusing to navigate, which frustrated many target users. This caused a normally enjoyable experience to become challenging for them, defeating the purpose of relaxation.</a:t>
            </a:r>
            <a:endParaRPr lang="en-US" sz="1200" dirty="0">
              <a:solidFill>
                <a:srgbClr val="5F6368"/>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1563681" y="20088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EA4335"/>
                </a:solidFill>
                <a:latin typeface="Open Sans SemiBold"/>
                <a:ea typeface="Open Sans SemiBold"/>
                <a:cs typeface="Open Sans SemiBold"/>
                <a:sym typeface="Open Sans SemiBold"/>
              </a:rPr>
              <a:t>Navigation</a:t>
            </a:r>
            <a:endParaRPr lang="en-US" dirty="0">
              <a:solidFill>
                <a:srgbClr val="4285F4"/>
              </a:solidFill>
              <a:latin typeface="Open Sans SemiBold"/>
              <a:ea typeface="Open Sans SemiBold"/>
              <a:cs typeface="Open Sans SemiBold"/>
              <a:sym typeface="Open Sans SemiBold"/>
            </a:endParaRPr>
          </a:p>
        </p:txBody>
      </p:sp>
      <p:sp>
        <p:nvSpPr>
          <p:cNvPr id="212" name="Google Shape;212;p45"/>
          <p:cNvSpPr txBox="1"/>
          <p:nvPr/>
        </p:nvSpPr>
        <p:spPr>
          <a:xfrm>
            <a:off x="1563693" y="2522475"/>
            <a:ext cx="1872600" cy="1034099"/>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Shopping website designs are often busy, which results in confusing navigation</a:t>
            </a:r>
            <a:endParaRPr lang="en-US" sz="1200" dirty="0">
              <a:solidFill>
                <a:schemeClr val="dk1"/>
              </a:solidFill>
            </a:endParaRPr>
          </a:p>
        </p:txBody>
      </p:sp>
      <p:sp>
        <p:nvSpPr>
          <p:cNvPr id="213" name="Google Shape;213;p45"/>
          <p:cNvSpPr txBox="1"/>
          <p:nvPr/>
        </p:nvSpPr>
        <p:spPr>
          <a:xfrm>
            <a:off x="3704931" y="20088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EA4335"/>
                </a:solidFill>
                <a:latin typeface="Open Sans SemiBold"/>
                <a:ea typeface="Open Sans SemiBold"/>
                <a:cs typeface="Open Sans SemiBold"/>
                <a:sym typeface="Open Sans SemiBold"/>
              </a:rPr>
              <a:t>Interaction</a:t>
            </a:r>
            <a:endParaRPr lang="en-US" dirty="0">
              <a:solidFill>
                <a:srgbClr val="4285F4"/>
              </a:solidFill>
              <a:latin typeface="Open Sans SemiBold"/>
              <a:ea typeface="Open Sans SemiBold"/>
              <a:cs typeface="Open Sans SemiBold"/>
              <a:sym typeface="Open Sans SemiBold"/>
            </a:endParaRPr>
          </a:p>
        </p:txBody>
      </p:sp>
      <p:sp>
        <p:nvSpPr>
          <p:cNvPr id="214" name="Google Shape;214;p45"/>
          <p:cNvSpPr txBox="1"/>
          <p:nvPr/>
        </p:nvSpPr>
        <p:spPr>
          <a:xfrm>
            <a:off x="3704943" y="2522475"/>
            <a:ext cx="1872600"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smtClean="0">
                <a:solidFill>
                  <a:srgbClr val="5F6368"/>
                </a:solidFill>
                <a:latin typeface="Open Sans"/>
                <a:ea typeface="Open Sans"/>
                <a:cs typeface="Open Sans"/>
                <a:sym typeface="Open Sans"/>
              </a:rPr>
              <a:t>Small buttons on shopping websites make item selection difficult, which sometimes leads users to make mistakes</a:t>
            </a:r>
            <a:endParaRPr lang="en-US" sz="1200" dirty="0"/>
          </a:p>
        </p:txBody>
      </p:sp>
      <p:sp>
        <p:nvSpPr>
          <p:cNvPr id="215" name="Google Shape;215;p45"/>
          <p:cNvSpPr txBox="1"/>
          <p:nvPr/>
        </p:nvSpPr>
        <p:spPr>
          <a:xfrm>
            <a:off x="5846187" y="2008850"/>
            <a:ext cx="1872600" cy="507801"/>
          </a:xfrm>
          <a:prstGeom prst="rect">
            <a:avLst/>
          </a:prstGeom>
          <a:noFill/>
          <a:ln>
            <a:noFill/>
          </a:ln>
        </p:spPr>
        <p:txBody>
          <a:bodyPr spcFirstLastPara="1" wrap="square" lIns="0" tIns="91425" rIns="91425" bIns="91425" anchor="t" anchorCtr="0">
            <a:spAutoFit/>
          </a:bodyPr>
          <a:lstStyle/>
          <a:p>
            <a:pPr lvl="0" algn="ctr">
              <a:lnSpc>
                <a:spcPct val="150000"/>
              </a:lnSpc>
            </a:pPr>
            <a:r>
              <a:rPr lang="en-US" dirty="0" smtClean="0">
                <a:solidFill>
                  <a:srgbClr val="EA4335"/>
                </a:solidFill>
                <a:latin typeface="Open Sans SemiBold"/>
                <a:ea typeface="Open Sans SemiBold"/>
                <a:cs typeface="Open Sans SemiBold"/>
                <a:sym typeface="Open Sans SemiBold"/>
              </a:rPr>
              <a:t>Experience</a:t>
            </a:r>
            <a:endParaRPr lang="en-US" dirty="0">
              <a:solidFill>
                <a:srgbClr val="4285F4"/>
              </a:solidFill>
              <a:latin typeface="Open Sans SemiBold"/>
              <a:ea typeface="Open Sans SemiBold"/>
              <a:cs typeface="Open Sans SemiBold"/>
              <a:sym typeface="Open Sans SemiBold"/>
            </a:endParaRPr>
          </a:p>
        </p:txBody>
      </p:sp>
      <p:sp>
        <p:nvSpPr>
          <p:cNvPr id="216" name="Google Shape;216;p45"/>
          <p:cNvSpPr txBox="1"/>
          <p:nvPr/>
        </p:nvSpPr>
        <p:spPr>
          <a:xfrm>
            <a:off x="5846187" y="2522475"/>
            <a:ext cx="1872600" cy="1034099"/>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smtClean="0">
                <a:solidFill>
                  <a:srgbClr val="5F6368"/>
                </a:solidFill>
                <a:latin typeface="Open Sans"/>
                <a:ea typeface="Open Sans"/>
                <a:cs typeface="Open Sans"/>
                <a:sym typeface="Open Sans"/>
              </a:rPr>
              <a:t>Online shopping websites don’t provide an engaging browsing experience</a:t>
            </a:r>
            <a:endParaRPr lang="en-US" sz="1200" dirty="0"/>
          </a:p>
        </p:txBody>
      </p:sp>
      <p:sp>
        <p:nvSpPr>
          <p:cNvPr id="219" name="Google Shape;219;p45"/>
          <p:cNvSpPr/>
          <p:nvPr/>
        </p:nvSpPr>
        <p:spPr>
          <a:xfrm>
            <a:off x="2243343"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4384593"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6525843"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lvl="0"/>
            <a:r>
              <a:rPr lang="en" sz="2400" dirty="0">
                <a:solidFill>
                  <a:srgbClr val="5F6368"/>
                </a:solidFill>
                <a:latin typeface="Open Sans"/>
                <a:ea typeface="Open Sans"/>
                <a:cs typeface="Open Sans"/>
                <a:sym typeface="Open Sans"/>
              </a:rPr>
              <a:t>Persona: </a:t>
            </a:r>
            <a:r>
              <a:rPr lang="en-US" sz="2400" dirty="0" smtClean="0"/>
              <a:t>Jimmy Ted</a:t>
            </a:r>
            <a:endParaRPr sz="2400" b="1" dirty="0">
              <a:solidFill>
                <a:srgbClr val="5F6368"/>
              </a:solidFill>
              <a:latin typeface="Open Sans"/>
              <a:ea typeface="Open Sans"/>
              <a:cs typeface="Open Sans"/>
              <a:sym typeface="Open Sans"/>
            </a:endParaRPr>
          </a:p>
        </p:txBody>
      </p:sp>
      <p:sp>
        <p:nvSpPr>
          <p:cNvPr id="229" name="Google Shape;229;p46"/>
          <p:cNvSpPr txBox="1"/>
          <p:nvPr/>
        </p:nvSpPr>
        <p:spPr>
          <a:xfrm>
            <a:off x="517675" y="1674400"/>
            <a:ext cx="2855446"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lvl="0">
              <a:lnSpc>
                <a:spcPct val="150000"/>
              </a:lnSpc>
            </a:pPr>
            <a:r>
              <a:rPr lang="en-US" dirty="0" smtClean="0"/>
              <a:t>Jimmy Ted is a 24-year-old tech-savvy individual who enjoys online shopping for convenience and variety. He works as a software engineer and often gym during his free time.</a:t>
            </a:r>
            <a:endParaRPr dirty="0"/>
          </a:p>
        </p:txBody>
      </p:sp>
      <p:pic>
        <p:nvPicPr>
          <p:cNvPr id="2050" name="Picture 2"/>
          <p:cNvPicPr>
            <a:picLocks noChangeAspect="1" noChangeArrowheads="1"/>
          </p:cNvPicPr>
          <p:nvPr/>
        </p:nvPicPr>
        <p:blipFill>
          <a:blip r:embed="rId3"/>
          <a:srcRect/>
          <a:stretch>
            <a:fillRect/>
          </a:stretch>
        </p:blipFill>
        <p:spPr bwMode="auto">
          <a:xfrm>
            <a:off x="3707045" y="1090612"/>
            <a:ext cx="4823863" cy="337978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7" name="Google Shape;237;p47"/>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smtClean="0">
                <a:solidFill>
                  <a:srgbClr val="5F6368"/>
                </a:solidFill>
                <a:latin typeface="Open Sans"/>
                <a:ea typeface="Open Sans"/>
                <a:cs typeface="Open Sans"/>
                <a:sym typeface="Open Sans"/>
              </a:rPr>
              <a:t>I created a user journey map of Jimmy Ted’s experience using the site to help identify possible pain points and improvement opportunities. </a:t>
            </a:r>
            <a:endParaRPr lang="en-US" dirty="0"/>
          </a:p>
        </p:txBody>
      </p:sp>
      <p:pic>
        <p:nvPicPr>
          <p:cNvPr id="3074" name="Picture 2"/>
          <p:cNvPicPr>
            <a:picLocks noChangeAspect="1" noChangeArrowheads="1"/>
          </p:cNvPicPr>
          <p:nvPr/>
        </p:nvPicPr>
        <p:blipFill>
          <a:blip r:embed="rId3"/>
          <a:srcRect/>
          <a:stretch>
            <a:fillRect/>
          </a:stretch>
        </p:blipFill>
        <p:spPr bwMode="auto">
          <a:xfrm>
            <a:off x="3606801" y="1050925"/>
            <a:ext cx="5148898" cy="340842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1129</Words>
  <Application>Microsoft Office PowerPoint</Application>
  <PresentationFormat>On-screen Show (16:9)</PresentationFormat>
  <Paragraphs>133</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Open Sans SemiBold</vt:lpstr>
      <vt:lpstr>Open Sans</vt:lpstr>
      <vt:lpstr>Calibri</vt:lpstr>
      <vt:lpstr>Google Sans Medium</vt:lpstr>
      <vt:lpstr>Simple Light</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jaberson.j</cp:lastModifiedBy>
  <cp:revision>17</cp:revision>
  <dcterms:modified xsi:type="dcterms:W3CDTF">2023-08-17T09:25:23Z</dcterms:modified>
</cp:coreProperties>
</file>